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B_4C658294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70" r:id="rId6"/>
    <p:sldId id="259" r:id="rId7"/>
    <p:sldId id="271" r:id="rId8"/>
    <p:sldId id="261" r:id="rId9"/>
    <p:sldId id="260" r:id="rId10"/>
    <p:sldId id="262" r:id="rId11"/>
    <p:sldId id="263" r:id="rId12"/>
    <p:sldId id="264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18AF0B2-E3E0-C52E-D45A-81DC11B7353C}" name="CS" initials="C" userId="CS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441D"/>
    <a:srgbClr val="7A5C39"/>
    <a:srgbClr val="7E64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77" d="100"/>
          <a:sy n="77" d="100"/>
        </p:scale>
        <p:origin x="77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modernComment_10B_4C65829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F13C8DF-187B-44F9-B3AD-1157E527A8F1}" authorId="{F18AF0B2-E3E0-C52E-D45A-81DC11B7353C}" created="2025-07-29T09:36:23.755">
    <pc:sldMkLst xmlns:pc="http://schemas.microsoft.com/office/powerpoint/2013/main/command">
      <pc:docMk/>
      <pc:sldMk cId="1281720980" sldId="267"/>
    </pc:sldMkLst>
    <p188:pos x="8616950" y="3368675"/>
    <p188:replyLst>
      <p188:reply id="{29116CF7-8B5D-465E-92B5-851F0F5685E6}" authorId="{F18AF0B2-E3E0-C52E-D45A-81DC11B7353C}" created="2025-07-29T09:38:35.078">
        <p188:txBody>
          <a:bodyPr/>
          <a:lstStyle/>
          <a:p>
            <a:r>
              <a:rPr lang="en-US"/>
              <a:t>R9 is the score that represents how accurately a light source will reproduce strong red colors.</a:t>
            </a:r>
          </a:p>
        </p188:txBody>
      </p188:reply>
    </p188:replyLst>
    <p188:txBody>
      <a:bodyPr/>
      <a:lstStyle/>
      <a:p>
        <a:r>
          <a:rPr lang="en-US"/>
          <a:t>"R9" refers to a specific color rendering index (CRI) value that measures how accurately a light source reproduces the color red.</a:t>
        </a:r>
      </a:p>
    </p188:txBody>
  </p188:cm>
</p188:cmLst>
</file>

<file path=ppt/media/image1.jp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7/29/2025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B_4C65829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DD21-52F1-0D42-0005-A48A8020B0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112565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CCT VS CRI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3FF91-8EF5-142B-A381-214ED30599BB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6112565"/>
            <a:ext cx="12192000" cy="745435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Understanding Color Temperature (CCT) &amp; Color Rendering Index (CRI)</a:t>
            </a:r>
            <a:endParaRPr lang="en-US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02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Choosing Right Values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747C7A0-436B-4A54-FC14-748A1F5D120D}"/>
              </a:ext>
            </a:extLst>
          </p:cNvPr>
          <p:cNvSpPr/>
          <p:nvPr/>
        </p:nvSpPr>
        <p:spPr>
          <a:xfrm>
            <a:off x="354565" y="1362269"/>
            <a:ext cx="11482870" cy="961054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Practical Scenarios :-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DA45B2-972A-F024-BCE0-86C257933B8D}"/>
              </a:ext>
            </a:extLst>
          </p:cNvPr>
          <p:cNvSpPr/>
          <p:nvPr/>
        </p:nvSpPr>
        <p:spPr>
          <a:xfrm>
            <a:off x="354565" y="2584580"/>
            <a:ext cx="5741436" cy="2911151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Office: 4000K , CRI &gt; 80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Studio: 5000K+ , CRI &gt; 95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Retail: 3000–4000K , CRI &gt; 90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3D9E3F-C0E1-5EA1-5601-E25320BE34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1"/>
          <a:stretch/>
        </p:blipFill>
        <p:spPr>
          <a:xfrm>
            <a:off x="6351681" y="2584580"/>
            <a:ext cx="5485754" cy="2911151"/>
          </a:xfrm>
          <a:prstGeom prst="rect">
            <a:avLst/>
          </a:prstGeom>
          <a:solidFill>
            <a:srgbClr val="7A5C39"/>
          </a:solidFill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F0AD360-7262-FB04-D08B-7B9CCFCAA6FF}"/>
              </a:ext>
            </a:extLst>
          </p:cNvPr>
          <p:cNvSpPr/>
          <p:nvPr/>
        </p:nvSpPr>
        <p:spPr>
          <a:xfrm>
            <a:off x="9144000" y="4488025"/>
            <a:ext cx="1399592" cy="158621"/>
          </a:xfrm>
          <a:prstGeom prst="rect">
            <a:avLst/>
          </a:prstGeom>
          <a:noFill/>
          <a:ln w="28575" cap="flat" cmpd="sng" algn="ctr">
            <a:solidFill>
              <a:srgbClr val="66441D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40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Choosing Right Values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747C7A0-436B-4A54-FC14-748A1F5D120D}"/>
              </a:ext>
            </a:extLst>
          </p:cNvPr>
          <p:cNvSpPr/>
          <p:nvPr/>
        </p:nvSpPr>
        <p:spPr>
          <a:xfrm>
            <a:off x="354564" y="1294581"/>
            <a:ext cx="5741436" cy="733450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Reading CCT &amp; CRI in Datasheets :-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DA45B2-972A-F024-BCE0-86C257933B8D}"/>
              </a:ext>
            </a:extLst>
          </p:cNvPr>
          <p:cNvSpPr/>
          <p:nvPr/>
        </p:nvSpPr>
        <p:spPr>
          <a:xfrm>
            <a:off x="354564" y="2330736"/>
            <a:ext cx="5741436" cy="3720384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CCT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listed in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Kelvin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may appear as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Ra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or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CRI80/CRI90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Check both values before selection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39ECE7-3CC9-994C-5D59-B115F894A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7371" y="1294581"/>
            <a:ext cx="5110065" cy="4756539"/>
          </a:xfrm>
          <a:prstGeom prst="rect">
            <a:avLst/>
          </a:prstGeom>
          <a:solidFill>
            <a:srgbClr val="7A5C39"/>
          </a:solidFill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4EDC0C6-CF06-75A6-4A4F-D05196D60BE1}"/>
              </a:ext>
            </a:extLst>
          </p:cNvPr>
          <p:cNvSpPr/>
          <p:nvPr/>
        </p:nvSpPr>
        <p:spPr>
          <a:xfrm>
            <a:off x="6759222" y="3419671"/>
            <a:ext cx="5035193" cy="474736"/>
          </a:xfrm>
          <a:prstGeom prst="roundRect">
            <a:avLst/>
          </a:prstGeom>
          <a:noFill/>
          <a:ln w="76200" cap="flat" cmpd="sng" algn="ctr">
            <a:solidFill>
              <a:srgbClr val="66441D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949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What Affects CCT &amp; CRI Output?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DA45B2-972A-F024-BCE0-86C257933B8D}"/>
              </a:ext>
            </a:extLst>
          </p:cNvPr>
          <p:cNvSpPr/>
          <p:nvPr/>
        </p:nvSpPr>
        <p:spPr>
          <a:xfrm>
            <a:off x="354564" y="1119676"/>
            <a:ext cx="11482873" cy="4982545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LED Type &amp; Phosphor Mix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Most LEDs emit blue light converted to white using a phosphor layer.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type of LED chip and the phosphor composition directly determine base CCT and CRI.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For high CRI, phosphors with enhanced red output are used.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Driver Current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Higher current can shift the output slightly (warmer/cooler), mainly affecting CCT.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Does not typically enhance CRI.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Optics &amp; Lenses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Don't change spectrum but affect perception of color.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No impact on actual CRI.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Heat &amp; Aging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Long-term use and heat can cause drift in both CCT and CRI.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CRI Target in Design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LEDs are engineered at manufacture to hit specific CRI values (e.g., CRI80, CRI90).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CRI can't be adjusted electronically or optically.</a:t>
            </a:r>
          </a:p>
        </p:txBody>
      </p:sp>
    </p:spTree>
    <p:extLst>
      <p:ext uri="{BB962C8B-B14F-4D97-AF65-F5344CB8AC3E}">
        <p14:creationId xmlns:p14="http://schemas.microsoft.com/office/powerpoint/2010/main" val="779134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How to Adjust CCT and CRI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747C7A0-436B-4A54-FC14-748A1F5D120D}"/>
              </a:ext>
            </a:extLst>
          </p:cNvPr>
          <p:cNvSpPr/>
          <p:nvPr/>
        </p:nvSpPr>
        <p:spPr>
          <a:xfrm>
            <a:off x="354565" y="1589873"/>
            <a:ext cx="5187820" cy="733450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To change CCT: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DA45B2-972A-F024-BCE0-86C257933B8D}"/>
              </a:ext>
            </a:extLst>
          </p:cNvPr>
          <p:cNvSpPr/>
          <p:nvPr/>
        </p:nvSpPr>
        <p:spPr>
          <a:xfrm>
            <a:off x="354565" y="2584579"/>
            <a:ext cx="5187820" cy="3398777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Change LED Type: Choose a different Kelvin-rated LED (e.g., 2700K vs 6500K)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Phosphor Composition: More yellow phosphor = warmer CCT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Optics/Filters: Can influence perception but not actual CCT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FEB9CA8-A785-1198-8B7F-43C0E3414179}"/>
              </a:ext>
            </a:extLst>
          </p:cNvPr>
          <p:cNvSpPr/>
          <p:nvPr/>
        </p:nvSpPr>
        <p:spPr>
          <a:xfrm>
            <a:off x="6649616" y="1589873"/>
            <a:ext cx="5187820" cy="733450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Choosing the Right CRI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C7B5DAE-080A-0924-CD6E-EBAE407647E1}"/>
              </a:ext>
            </a:extLst>
          </p:cNvPr>
          <p:cNvSpPr/>
          <p:nvPr/>
        </p:nvSpPr>
        <p:spPr>
          <a:xfrm>
            <a:off x="6649616" y="2584579"/>
            <a:ext cx="5187820" cy="3398777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Use Higher Quality LEDs: Better spectral coverage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Phosphor Quality: Specialized phosphors enhance color fidelity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Cannot be adjusted electronically or optically must change the LED</a:t>
            </a:r>
          </a:p>
        </p:txBody>
      </p:sp>
    </p:spTree>
    <p:extLst>
      <p:ext uri="{BB962C8B-B14F-4D97-AF65-F5344CB8AC3E}">
        <p14:creationId xmlns:p14="http://schemas.microsoft.com/office/powerpoint/2010/main" val="128172098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BB8AFD3-ED10-A139-F1C8-3FB93BFBC0ED}"/>
              </a:ext>
            </a:extLst>
          </p:cNvPr>
          <p:cNvSpPr/>
          <p:nvPr/>
        </p:nvSpPr>
        <p:spPr>
          <a:xfrm>
            <a:off x="354563" y="1744833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CCT: Controls mood, ambiance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37E4984-6729-732C-D346-B5CF0AFFFA70}"/>
              </a:ext>
            </a:extLst>
          </p:cNvPr>
          <p:cNvSpPr/>
          <p:nvPr/>
        </p:nvSpPr>
        <p:spPr>
          <a:xfrm>
            <a:off x="354563" y="289249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CRI: Ensures accurate color reproduction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D18F55E-A4DE-F2D0-E93F-7D51F9DE71DB}"/>
              </a:ext>
            </a:extLst>
          </p:cNvPr>
          <p:cNvSpPr/>
          <p:nvPr/>
        </p:nvSpPr>
        <p:spPr>
          <a:xfrm>
            <a:off x="354563" y="4040163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Choosing the right light = Balanced CCT + CRI</a:t>
            </a:r>
          </a:p>
        </p:txBody>
      </p:sp>
    </p:spTree>
    <p:extLst>
      <p:ext uri="{BB962C8B-B14F-4D97-AF65-F5344CB8AC3E}">
        <p14:creationId xmlns:p14="http://schemas.microsoft.com/office/powerpoint/2010/main" val="98993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Thank You / Questions?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F0ECA3-B7EF-22D3-6196-C9FDEEE76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9178" y="1260799"/>
            <a:ext cx="4653643" cy="465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04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CT vs CCT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0C3A9EF-120A-53B0-A5CD-B9FB4BA86332}"/>
              </a:ext>
            </a:extLst>
          </p:cNvPr>
          <p:cNvSpPr/>
          <p:nvPr/>
        </p:nvSpPr>
        <p:spPr>
          <a:xfrm>
            <a:off x="354564" y="1250302"/>
            <a:ext cx="6606074" cy="1408922"/>
          </a:xfrm>
          <a:prstGeom prst="roundRect">
            <a:avLst>
              <a:gd name="adj" fmla="val 1945"/>
            </a:avLst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CT (Color Temperature):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Raw theoretical value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CCT: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Human-perceived equivalent color of white light source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Used more in practical lighting specs</a:t>
            </a:r>
          </a:p>
        </p:txBody>
      </p:sp>
      <p:pic>
        <p:nvPicPr>
          <p:cNvPr id="5122" name="Picture 2" descr="Color Temperature Chart - The Color Temperature Of Light">
            <a:extLst>
              <a:ext uri="{FF2B5EF4-FFF2-40B4-BE49-F238E27FC236}">
                <a16:creationId xmlns:a16="http://schemas.microsoft.com/office/drawing/2014/main" id="{4DBFB631-C1FC-9FA2-24BD-BB33EA2A6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964" y="1250301"/>
            <a:ext cx="4183473" cy="4805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67DA23F-835D-5697-070E-5354308B1D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045388"/>
              </p:ext>
            </p:extLst>
          </p:nvPr>
        </p:nvGraphicFramePr>
        <p:xfrm>
          <a:off x="354563" y="2829964"/>
          <a:ext cx="6606074" cy="3228352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1168551">
                  <a:extLst>
                    <a:ext uri="{9D8B030D-6E8A-4147-A177-3AD203B41FA5}">
                      <a16:colId xmlns:a16="http://schemas.microsoft.com/office/drawing/2014/main" val="2705227343"/>
                    </a:ext>
                  </a:extLst>
                </a:gridCol>
                <a:gridCol w="2610389">
                  <a:extLst>
                    <a:ext uri="{9D8B030D-6E8A-4147-A177-3AD203B41FA5}">
                      <a16:colId xmlns:a16="http://schemas.microsoft.com/office/drawing/2014/main" val="2102844782"/>
                    </a:ext>
                  </a:extLst>
                </a:gridCol>
                <a:gridCol w="2827134">
                  <a:extLst>
                    <a:ext uri="{9D8B030D-6E8A-4147-A177-3AD203B41FA5}">
                      <a16:colId xmlns:a16="http://schemas.microsoft.com/office/drawing/2014/main" val="2186339739"/>
                    </a:ext>
                  </a:extLst>
                </a:gridCol>
              </a:tblGrid>
              <a:tr h="632766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Term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CT – Color Temperature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CCT – Correlated Color Temperature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083707"/>
                  </a:ext>
                </a:extLst>
              </a:tr>
              <a:tr h="981410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Meaning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Theoretical color temperature of blackbody radiation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Perceived color temperature of real-world light sources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2808932"/>
                  </a:ext>
                </a:extLst>
              </a:tr>
              <a:tr h="632766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Source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Ideal blackbody radiator (physics-based)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LEDs, fluorescents, etc.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266199"/>
                  </a:ext>
                </a:extLst>
              </a:tr>
              <a:tr h="981410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Used In</a:t>
                      </a:r>
                    </a:p>
                  </a:txBody>
                  <a:tcPr marL="99060" marR="99060"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Physics calculations, simulations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Lighting design and product specifications</a:t>
                      </a:r>
                    </a:p>
                  </a:txBody>
                  <a:tcPr marL="99060" marR="99060"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9975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9247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What is CCT?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0C3A9EF-120A-53B0-A5CD-B9FB4BA86332}"/>
              </a:ext>
            </a:extLst>
          </p:cNvPr>
          <p:cNvSpPr/>
          <p:nvPr/>
        </p:nvSpPr>
        <p:spPr>
          <a:xfrm>
            <a:off x="354564" y="1589874"/>
            <a:ext cx="4674636" cy="4083138"/>
          </a:xfrm>
          <a:prstGeom prst="roundRect">
            <a:avLst>
              <a:gd name="adj" fmla="val 1945"/>
            </a:avLst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CCT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= Correlated Color Temperature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Measured in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Kelvin (K)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Describes the appearance of white light: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2700K = Warm (yellowish)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4000K = Neutral white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6500K = Cool (bluish white)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E67E57-3D2B-8CF8-7750-ED65FE0E2E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44"/>
          <a:stretch/>
        </p:blipFill>
        <p:spPr>
          <a:xfrm>
            <a:off x="5496287" y="1589874"/>
            <a:ext cx="6341150" cy="408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507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What is CCT?</a:t>
            </a:r>
          </a:p>
        </p:txBody>
      </p:sp>
      <p:pic>
        <p:nvPicPr>
          <p:cNvPr id="1026" name="Picture 2" descr="A chart showing the various color temperatures available in tube lighting. This details the purpose and applications of several of the most commonly used color temperatures in LED tube lights.">
            <a:extLst>
              <a:ext uri="{FF2B5EF4-FFF2-40B4-BE49-F238E27FC236}">
                <a16:creationId xmlns:a16="http://schemas.microsoft.com/office/drawing/2014/main" id="{8150CDE8-4077-5B76-CCE7-ED23B32B7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563" y="1197429"/>
            <a:ext cx="6620475" cy="4842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954BB1-80FC-6B53-E559-BD688A658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7796" y="1197429"/>
            <a:ext cx="3691811" cy="3691811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5469D33-067B-0EED-85C2-C28083E9FA13}"/>
              </a:ext>
            </a:extLst>
          </p:cNvPr>
          <p:cNvSpPr/>
          <p:nvPr/>
        </p:nvSpPr>
        <p:spPr>
          <a:xfrm>
            <a:off x="7557796" y="4994987"/>
            <a:ext cx="3684035" cy="1045051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Same person Same Place But:</a:t>
            </a:r>
            <a:br>
              <a:rPr lang="en-US" dirty="0"/>
            </a:br>
            <a:r>
              <a:rPr lang="en-US" b="1" dirty="0"/>
              <a:t>Different CCT</a:t>
            </a:r>
          </a:p>
        </p:txBody>
      </p:sp>
    </p:spTree>
    <p:extLst>
      <p:ext uri="{BB962C8B-B14F-4D97-AF65-F5344CB8AC3E}">
        <p14:creationId xmlns:p14="http://schemas.microsoft.com/office/powerpoint/2010/main" val="3336509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CCT Examples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C3B7C04-BD81-CA3F-6690-E4E478E99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673" y="1190339"/>
            <a:ext cx="8590654" cy="4830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707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What is CRI?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0C3A9EF-120A-53B0-A5CD-B9FB4BA86332}"/>
              </a:ext>
            </a:extLst>
          </p:cNvPr>
          <p:cNvSpPr/>
          <p:nvPr/>
        </p:nvSpPr>
        <p:spPr>
          <a:xfrm>
            <a:off x="354563" y="1589874"/>
            <a:ext cx="5943599" cy="3346390"/>
          </a:xfrm>
          <a:prstGeom prst="roundRect">
            <a:avLst>
              <a:gd name="adj" fmla="val 1945"/>
            </a:avLst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 = Color Rendering Index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Scale: 0 to 100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Measures light's ability to reveal accurate colors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High CRI (&gt;90): True, vibrant colors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B7C40FE-253B-1C55-402F-68B7DB4FC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6938" y="1589873"/>
            <a:ext cx="5150498" cy="334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849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E643F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CRI Examples</a:t>
            </a:r>
          </a:p>
        </p:txBody>
      </p:sp>
      <p:pic>
        <p:nvPicPr>
          <p:cNvPr id="4098" name="Picture 2" descr="CRI - Color Index - Why It's Important for Your Lighting - Kama elektro">
            <a:extLst>
              <a:ext uri="{FF2B5EF4-FFF2-40B4-BE49-F238E27FC236}">
                <a16:creationId xmlns:a16="http://schemas.microsoft.com/office/drawing/2014/main" id="{F676B395-1ACD-89AF-1F2A-DE32D4D3AC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563" y="1172818"/>
            <a:ext cx="11482874" cy="489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622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CCT vs CRI Comparison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63B2B65-B255-2C03-9BF7-D2BACC8C7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7684"/>
              </p:ext>
            </p:extLst>
          </p:nvPr>
        </p:nvGraphicFramePr>
        <p:xfrm>
          <a:off x="354563" y="1357902"/>
          <a:ext cx="11482875" cy="4287120"/>
        </p:xfrm>
        <a:graphic>
          <a:graphicData uri="http://schemas.openxmlformats.org/drawingml/2006/table">
            <a:tbl>
              <a:tblPr>
                <a:tableStyleId>{8FD4443E-F989-4FC4-A0C8-D5A2AF1F390B}</a:tableStyleId>
              </a:tblPr>
              <a:tblGrid>
                <a:gridCol w="3827625">
                  <a:extLst>
                    <a:ext uri="{9D8B030D-6E8A-4147-A177-3AD203B41FA5}">
                      <a16:colId xmlns:a16="http://schemas.microsoft.com/office/drawing/2014/main" val="215642085"/>
                    </a:ext>
                  </a:extLst>
                </a:gridCol>
                <a:gridCol w="3827625">
                  <a:extLst>
                    <a:ext uri="{9D8B030D-6E8A-4147-A177-3AD203B41FA5}">
                      <a16:colId xmlns:a16="http://schemas.microsoft.com/office/drawing/2014/main" val="642776498"/>
                    </a:ext>
                  </a:extLst>
                </a:gridCol>
                <a:gridCol w="3827625">
                  <a:extLst>
                    <a:ext uri="{9D8B030D-6E8A-4147-A177-3AD203B41FA5}">
                      <a16:colId xmlns:a16="http://schemas.microsoft.com/office/drawing/2014/main" val="50067299"/>
                    </a:ext>
                  </a:extLst>
                </a:gridCol>
              </a:tblGrid>
              <a:tr h="1071780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Feature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CCT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CRI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7136505"/>
                  </a:ext>
                </a:extLst>
              </a:tr>
              <a:tr h="1071780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Definition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Color tone of white light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Accuracy of color rendering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05228"/>
                  </a:ext>
                </a:extLst>
              </a:tr>
              <a:tr h="1071780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Unit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>
                          <a:solidFill>
                            <a:schemeClr val="bg1"/>
                          </a:solidFill>
                        </a:rPr>
                        <a:t>Kelvin (K)</a:t>
                      </a:r>
                      <a:endParaRPr lang="en-US" sz="1800" b="1" kern="120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Index (0–100)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331115"/>
                  </a:ext>
                </a:extLst>
              </a:tr>
              <a:tr h="1071780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Affects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66441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Mood, appearance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</a:rPr>
                        <a:t>Visual clarity, color fidelity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7E64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501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3575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345B72-564E-D05B-4FA2-EBB7F11E3D89}"/>
              </a:ext>
            </a:extLst>
          </p:cNvPr>
          <p:cNvSpPr/>
          <p:nvPr/>
        </p:nvSpPr>
        <p:spPr>
          <a:xfrm>
            <a:off x="354563" y="251928"/>
            <a:ext cx="11482874" cy="839754"/>
          </a:xfrm>
          <a:prstGeom prst="roundRect">
            <a:avLst/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Choosing Right Values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747C7A0-436B-4A54-FC14-748A1F5D120D}"/>
              </a:ext>
            </a:extLst>
          </p:cNvPr>
          <p:cNvSpPr/>
          <p:nvPr/>
        </p:nvSpPr>
        <p:spPr>
          <a:xfrm>
            <a:off x="354564" y="1391093"/>
            <a:ext cx="5439747" cy="733450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Choosing the Right CCT:-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DA45B2-972A-F024-BCE0-86C257933B8D}"/>
              </a:ext>
            </a:extLst>
          </p:cNvPr>
          <p:cNvSpPr/>
          <p:nvPr/>
        </p:nvSpPr>
        <p:spPr>
          <a:xfrm>
            <a:off x="354564" y="2385800"/>
            <a:ext cx="5439747" cy="3127342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Warm white (Relaxation) : 2700K–3000K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Neutral white (Focus) : 3500K–4100K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Cool white (Alertness) : 5000K–6500K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FEB9CA8-A785-1198-8B7F-43C0E3414179}"/>
              </a:ext>
            </a:extLst>
          </p:cNvPr>
          <p:cNvSpPr/>
          <p:nvPr/>
        </p:nvSpPr>
        <p:spPr>
          <a:xfrm>
            <a:off x="6397689" y="1391093"/>
            <a:ext cx="5439747" cy="733450"/>
          </a:xfrm>
          <a:prstGeom prst="roundRect">
            <a:avLst>
              <a:gd name="adj" fmla="val 31183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Choosing the Right CRI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C7B5DAE-080A-0924-CD6E-EBAE407647E1}"/>
              </a:ext>
            </a:extLst>
          </p:cNvPr>
          <p:cNvSpPr/>
          <p:nvPr/>
        </p:nvSpPr>
        <p:spPr>
          <a:xfrm>
            <a:off x="6397689" y="2385800"/>
            <a:ext cx="5439747" cy="3127342"/>
          </a:xfrm>
          <a:prstGeom prst="roundRect">
            <a:avLst>
              <a:gd name="adj" fmla="val 1945"/>
            </a:avLst>
          </a:prstGeom>
          <a:solidFill>
            <a:srgbClr val="7A5C39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 &gt; 90: Ideal for photography, fashion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 80–90: Good for general use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CRI &lt; 80: Risk of color distortion</a:t>
            </a:r>
          </a:p>
        </p:txBody>
      </p:sp>
    </p:spTree>
    <p:extLst>
      <p:ext uri="{BB962C8B-B14F-4D97-AF65-F5344CB8AC3E}">
        <p14:creationId xmlns:p14="http://schemas.microsoft.com/office/powerpoint/2010/main" val="369532462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319</TotalTime>
  <Words>577</Words>
  <Application>Microsoft Office PowerPoint</Application>
  <PresentationFormat>Widescreen</PresentationFormat>
  <Paragraphs>96</Paragraphs>
  <Slides>15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Gill Sans MT</vt:lpstr>
      <vt:lpstr>Wingdings</vt:lpstr>
      <vt:lpstr>Gallery</vt:lpstr>
      <vt:lpstr>CCT VS CRI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CCT VS CRI</dc:title>
  <dc:creator>CS</dc:creator>
  <cp:lastModifiedBy>CS</cp:lastModifiedBy>
  <cp:revision>4</cp:revision>
  <dcterms:created xsi:type="dcterms:W3CDTF">2025-07-29T04:38:34Z</dcterms:created>
  <dcterms:modified xsi:type="dcterms:W3CDTF">2025-07-29T10:10:48Z</dcterms:modified>
</cp:coreProperties>
</file>

<file path=docProps/thumbnail.jpeg>
</file>